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Playfair Display"/>
      <p:regular r:id="rId17"/>
    </p:embeddedFont>
    <p:embeddedFont>
      <p:font typeface="Playfair Display"/>
      <p:regular r:id="rId18"/>
    </p:embeddedFont>
    <p:embeddedFont>
      <p:font typeface="Playfair Display"/>
      <p:regular r:id="rId19"/>
    </p:embeddedFont>
    <p:embeddedFont>
      <p:font typeface="Playfair Display"/>
      <p:regular r:id="rId20"/>
    </p:embeddedFont>
    <p:embeddedFont>
      <p:font typeface="Open Sans"/>
      <p:regular r:id="rId21"/>
    </p:embeddedFont>
    <p:embeddedFont>
      <p:font typeface="Open Sans"/>
      <p:regular r:id="rId22"/>
    </p:embeddedFont>
    <p:embeddedFont>
      <p:font typeface="Open Sans"/>
      <p:regular r:id="rId23"/>
    </p:embeddedFont>
    <p:embeddedFont>
      <p:font typeface="Open Sans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image" Target="../media/image-10-4.png"/><Relationship Id="rId5" Type="http://schemas.openxmlformats.org/officeDocument/2006/relationships/slideLayout" Target="../slideLayouts/slideLayout11.xml"/><Relationship Id="rId6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slideLayout" Target="../slideLayouts/slideLayout6.xml"/><Relationship Id="rId5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564011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Manufacturing Analytics &amp; Strategic Insights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321731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Business Intelligence Report analyzing 2,937 records from November 2024 - January 2025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5302687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Total Revenue: $60,463,085 across 12 customers and 335 products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969544"/>
            <a:ext cx="762071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Next Steps &amp; Success Factors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5018484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644253" y="5153144"/>
            <a:ext cx="321063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Cross-Functional Teams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1644253" y="5643563"/>
            <a:ext cx="3308152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Establish project teams for each major initiative with clear accountability and regular progress reviews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5893" y="5018484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086356" y="5153144"/>
            <a:ext cx="326731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Leadership Commitment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6086356" y="5643563"/>
            <a:ext cx="3308152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Ensure visible support and clear communication of benefits to drive organization-wide buy-in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77995" y="5018484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0528459" y="5153144"/>
            <a:ext cx="325254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Performance Monitoring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10528459" y="5643563"/>
            <a:ext cx="330815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Implement continuous tracking systems with regular course correction based on feedback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82927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Executive Dashboard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1991558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$60M</a:t>
            </a:r>
            <a:endParaRPr lang="en-US" sz="5850" dirty="0"/>
          </a:p>
        </p:txBody>
      </p:sp>
      <p:sp>
        <p:nvSpPr>
          <p:cNvPr id="5" name="Text 2"/>
          <p:cNvSpPr/>
          <p:nvPr/>
        </p:nvSpPr>
        <p:spPr>
          <a:xfrm>
            <a:off x="6280190" y="3023354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Total Revenue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280190" y="3513773"/>
            <a:ext cx="23298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Strong market position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8893493" y="1991558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2,937</a:t>
            </a:r>
            <a:endParaRPr lang="en-US" sz="5850" dirty="0"/>
          </a:p>
        </p:txBody>
      </p:sp>
      <p:sp>
        <p:nvSpPr>
          <p:cNvPr id="8" name="Text 5"/>
          <p:cNvSpPr/>
          <p:nvPr/>
        </p:nvSpPr>
        <p:spPr>
          <a:xfrm>
            <a:off x="8893493" y="3023354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Total Orders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8893493" y="3513773"/>
            <a:ext cx="23298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Active operations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11506795" y="1991558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100.1%</a:t>
            </a:r>
            <a:endParaRPr lang="en-US" sz="5850" dirty="0"/>
          </a:p>
        </p:txBody>
      </p:sp>
      <p:sp>
        <p:nvSpPr>
          <p:cNvPr id="11" name="Text 8"/>
          <p:cNvSpPr/>
          <p:nvPr/>
        </p:nvSpPr>
        <p:spPr>
          <a:xfrm>
            <a:off x="11506795" y="3023354"/>
            <a:ext cx="232981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Operational Efficiency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1506795" y="3868103"/>
            <a:ext cx="23298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Exceeds industry standards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8893493" y="5160883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0.0%</a:t>
            </a:r>
            <a:endParaRPr lang="en-US" sz="5850" dirty="0"/>
          </a:p>
        </p:txBody>
      </p:sp>
      <p:sp>
        <p:nvSpPr>
          <p:cNvPr id="14" name="Text 11"/>
          <p:cNvSpPr/>
          <p:nvPr/>
        </p:nvSpPr>
        <p:spPr>
          <a:xfrm>
            <a:off x="8893493" y="6192679"/>
            <a:ext cx="232981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Average Profit Margin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8893493" y="7037427"/>
            <a:ext cx="23298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Needs improvement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17219"/>
            <a:ext cx="685478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Critical Business Findings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679627"/>
            <a:ext cx="4196358" cy="2032754"/>
          </a:xfrm>
          <a:prstGeom prst="roundRect">
            <a:avLst>
              <a:gd name="adj" fmla="val 1674"/>
            </a:avLst>
          </a:prstGeom>
          <a:solidFill>
            <a:srgbClr val="E0E0EC"/>
          </a:solidFill>
          <a:ln/>
        </p:spPr>
      </p:sp>
      <p:sp>
        <p:nvSpPr>
          <p:cNvPr id="4" name="Text 2"/>
          <p:cNvSpPr/>
          <p:nvPr/>
        </p:nvSpPr>
        <p:spPr>
          <a:xfrm>
            <a:off x="1020604" y="3906441"/>
            <a:ext cx="28683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Revenue Performance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020604" y="4396859"/>
            <a:ext cx="37427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$60,463,085 demonstrates strong market position with average order value of $20,587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5216962" y="3679627"/>
            <a:ext cx="4196358" cy="2032754"/>
          </a:xfrm>
          <a:prstGeom prst="roundRect">
            <a:avLst>
              <a:gd name="adj" fmla="val 1674"/>
            </a:avLst>
          </a:prstGeom>
          <a:solidFill>
            <a:srgbClr val="E0E0EC"/>
          </a:solidFill>
          <a:ln/>
        </p:spPr>
      </p:sp>
      <p:sp>
        <p:nvSpPr>
          <p:cNvPr id="7" name="Text 5"/>
          <p:cNvSpPr/>
          <p:nvPr/>
        </p:nvSpPr>
        <p:spPr>
          <a:xfrm>
            <a:off x="5443776" y="390644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Customer Risk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5443776" y="4396859"/>
            <a:ext cx="37427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Top customer generates 80% of revenue - high concentration risk requiring diversification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9640133" y="3679627"/>
            <a:ext cx="4196358" cy="2032754"/>
          </a:xfrm>
          <a:prstGeom prst="roundRect">
            <a:avLst>
              <a:gd name="adj" fmla="val 1674"/>
            </a:avLst>
          </a:prstGeom>
          <a:solidFill>
            <a:srgbClr val="E0E0EC"/>
          </a:solidFill>
          <a:ln/>
        </p:spPr>
      </p:sp>
      <p:sp>
        <p:nvSpPr>
          <p:cNvPr id="10" name="Text 8"/>
          <p:cNvSpPr/>
          <p:nvPr/>
        </p:nvSpPr>
        <p:spPr>
          <a:xfrm>
            <a:off x="9866948" y="3906441"/>
            <a:ext cx="302192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Operational Excellence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9866948" y="4396859"/>
            <a:ext cx="37427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100.1% efficiency exceeds targets with excellent cost control at -0.0% variance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0598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Revenue Analysis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510076"/>
            <a:ext cx="7604284" cy="425838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959096" y="248173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Key Insights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8959096" y="3062883"/>
            <a:ext cx="48850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Revenue growth rate of -5.3% indicates market challenges requiring strategic attention.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8959096" y="4355663"/>
            <a:ext cx="48850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Average profit margin of 0.02% with improving trend needs enhancement through pricing strategy and cost optimization.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26663"/>
            <a:ext cx="778466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Customer Concentration Risk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478042" y="3563422"/>
            <a:ext cx="2789873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450"/>
              </a:lnSpc>
              <a:buNone/>
            </a:pPr>
            <a:r>
              <a:rPr lang="en-US" sz="445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69.6%</a:t>
            </a:r>
            <a:endParaRPr lang="en-US" sz="44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71932" y="2145744"/>
            <a:ext cx="3402330" cy="340233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455420" y="583156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Company A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6321981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$42,053,649 revenue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920145" y="3563422"/>
            <a:ext cx="2789873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450"/>
              </a:lnSpc>
              <a:buNone/>
            </a:pPr>
            <a:r>
              <a:rPr lang="en-US" sz="445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17.2%</a:t>
            </a:r>
            <a:endParaRPr lang="en-US" sz="445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4035" y="2145744"/>
            <a:ext cx="3402330" cy="340233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897523" y="583156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Company C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5235893" y="6321981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$10,386,597 revenue</a:t>
            </a:r>
            <a:endParaRPr lang="en-US" sz="1750" dirty="0"/>
          </a:p>
        </p:txBody>
      </p:sp>
      <p:sp>
        <p:nvSpPr>
          <p:cNvPr id="11" name="Text 7"/>
          <p:cNvSpPr/>
          <p:nvPr/>
        </p:nvSpPr>
        <p:spPr>
          <a:xfrm>
            <a:off x="10362248" y="3563422"/>
            <a:ext cx="2789873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450"/>
              </a:lnSpc>
              <a:buNone/>
            </a:pPr>
            <a:r>
              <a:rPr lang="en-US" sz="445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13.2%</a:t>
            </a:r>
            <a:endParaRPr lang="en-US" sz="4450" dirty="0"/>
          </a:p>
        </p:txBody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6138" y="2145744"/>
            <a:ext cx="3402330" cy="3402330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0339626" y="583156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Others Combined</a:t>
            </a:r>
            <a:endParaRPr lang="en-US" sz="2200" dirty="0"/>
          </a:p>
        </p:txBody>
      </p:sp>
      <p:sp>
        <p:nvSpPr>
          <p:cNvPr id="14" name="Text 9"/>
          <p:cNvSpPr/>
          <p:nvPr/>
        </p:nvSpPr>
        <p:spPr>
          <a:xfrm>
            <a:off x="9677995" y="6321981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Remaining 10 customers</a:t>
            </a:r>
            <a:endParaRPr lang="en-US" sz="1750" dirty="0"/>
          </a:p>
        </p:txBody>
      </p:sp>
      <p:sp>
        <p:nvSpPr>
          <p:cNvPr id="15" name="Text 10"/>
          <p:cNvSpPr/>
          <p:nvPr/>
        </p:nvSpPr>
        <p:spPr>
          <a:xfrm>
            <a:off x="793790" y="694003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Top customer accounts for nearly 70% of revenue - immediate diversification needed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27935"/>
            <a:ext cx="816506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Operational Excellence Metrics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69034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0E0EC"/>
          </a:solidFill>
          <a:ln/>
        </p:spPr>
      </p:sp>
      <p:sp>
        <p:nvSpPr>
          <p:cNvPr id="4" name="Text 2"/>
          <p:cNvSpPr/>
          <p:nvPr/>
        </p:nvSpPr>
        <p:spPr>
          <a:xfrm>
            <a:off x="1530906" y="3768209"/>
            <a:ext cx="342149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Manpower Efficiency: 100.2%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530906" y="4612958"/>
            <a:ext cx="342149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Workforce productivity exceeds targets with optimal resource utilization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5235893" y="369034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0E0EC"/>
          </a:solidFill>
          <a:ln/>
        </p:spPr>
      </p:sp>
      <p:sp>
        <p:nvSpPr>
          <p:cNvPr id="7" name="Text 5"/>
          <p:cNvSpPr/>
          <p:nvPr/>
        </p:nvSpPr>
        <p:spPr>
          <a:xfrm>
            <a:off x="5973008" y="3768209"/>
            <a:ext cx="342149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Material Efficiency: 100.0%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5973008" y="4612958"/>
            <a:ext cx="342149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Perfect material utilization with minimal waste and optimal inventory management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9677995" y="369034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0E0EC"/>
          </a:solidFill>
          <a:ln/>
        </p:spPr>
      </p:sp>
      <p:sp>
        <p:nvSpPr>
          <p:cNvPr id="10" name="Text 8"/>
          <p:cNvSpPr/>
          <p:nvPr/>
        </p:nvSpPr>
        <p:spPr>
          <a:xfrm>
            <a:off x="10415111" y="3768209"/>
            <a:ext cx="342149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Machine Efficiency: 100.1%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10415111" y="4612958"/>
            <a:ext cx="342149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Equipment performance above baseline with excellent maintenance practices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00118"/>
            <a:ext cx="621756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Risk Assessment Matrix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062526"/>
            <a:ext cx="13042821" cy="3266837"/>
          </a:xfrm>
          <a:prstGeom prst="roundRect">
            <a:avLst>
              <a:gd name="adj" fmla="val 1042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01410" y="3070146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5" name="Text 3"/>
          <p:cNvSpPr/>
          <p:nvPr/>
        </p:nvSpPr>
        <p:spPr>
          <a:xfrm>
            <a:off x="1028462" y="3213854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Risk Category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4289108" y="3213854"/>
            <a:ext cx="27955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Level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45943" y="3213854"/>
            <a:ext cx="27955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Impact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10802779" y="3213854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Priority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801410" y="3720465"/>
            <a:ext cx="130275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8"/>
          <p:cNvSpPr/>
          <p:nvPr/>
        </p:nvSpPr>
        <p:spPr>
          <a:xfrm>
            <a:off x="1028462" y="3864173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Customer Concentration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4289108" y="3864173"/>
            <a:ext cx="27955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F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High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545943" y="3864173"/>
            <a:ext cx="27955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High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10802779" y="3864173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F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High</a:t>
            </a:r>
            <a:endParaRPr lang="en-US" sz="1750" dirty="0"/>
          </a:p>
        </p:txBody>
      </p:sp>
      <p:sp>
        <p:nvSpPr>
          <p:cNvPr id="14" name="Shape 12"/>
          <p:cNvSpPr/>
          <p:nvPr/>
        </p:nvSpPr>
        <p:spPr>
          <a:xfrm>
            <a:off x="801410" y="4370784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5" name="Text 13"/>
          <p:cNvSpPr/>
          <p:nvPr/>
        </p:nvSpPr>
        <p:spPr>
          <a:xfrm>
            <a:off x="1028462" y="4514493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Profit Margin Volatility</a:t>
            </a: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4289108" y="4514493"/>
            <a:ext cx="27955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Low</a:t>
            </a:r>
            <a:endParaRPr lang="en-US" sz="1750" dirty="0"/>
          </a:p>
        </p:txBody>
      </p:sp>
      <p:sp>
        <p:nvSpPr>
          <p:cNvPr id="17" name="Text 15"/>
          <p:cNvSpPr/>
          <p:nvPr/>
        </p:nvSpPr>
        <p:spPr>
          <a:xfrm>
            <a:off x="7545943" y="4514493"/>
            <a:ext cx="27955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Medium</a:t>
            </a:r>
            <a:endParaRPr lang="en-US" sz="1750" dirty="0"/>
          </a:p>
        </p:txBody>
      </p:sp>
      <p:sp>
        <p:nvSpPr>
          <p:cNvPr id="18" name="Text 16"/>
          <p:cNvSpPr/>
          <p:nvPr/>
        </p:nvSpPr>
        <p:spPr>
          <a:xfrm>
            <a:off x="10802779" y="4514493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Medium</a:t>
            </a:r>
            <a:endParaRPr lang="en-US" sz="1750" dirty="0"/>
          </a:p>
        </p:txBody>
      </p:sp>
      <p:sp>
        <p:nvSpPr>
          <p:cNvPr id="19" name="Shape 17"/>
          <p:cNvSpPr/>
          <p:nvPr/>
        </p:nvSpPr>
        <p:spPr>
          <a:xfrm>
            <a:off x="801410" y="5021104"/>
            <a:ext cx="130275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0" name="Text 18"/>
          <p:cNvSpPr/>
          <p:nvPr/>
        </p:nvSpPr>
        <p:spPr>
          <a:xfrm>
            <a:off x="1028462" y="5164812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Operational Efficiency</a:t>
            </a:r>
            <a:endParaRPr lang="en-US" sz="1750" dirty="0"/>
          </a:p>
        </p:txBody>
      </p:sp>
      <p:sp>
        <p:nvSpPr>
          <p:cNvPr id="21" name="Text 19"/>
          <p:cNvSpPr/>
          <p:nvPr/>
        </p:nvSpPr>
        <p:spPr>
          <a:xfrm>
            <a:off x="4289108" y="5164812"/>
            <a:ext cx="27955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Low</a:t>
            </a:r>
            <a:endParaRPr lang="en-US" sz="1750" dirty="0"/>
          </a:p>
        </p:txBody>
      </p:sp>
      <p:sp>
        <p:nvSpPr>
          <p:cNvPr id="22" name="Text 20"/>
          <p:cNvSpPr/>
          <p:nvPr/>
        </p:nvSpPr>
        <p:spPr>
          <a:xfrm>
            <a:off x="7545943" y="5164812"/>
            <a:ext cx="27955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Medium</a:t>
            </a:r>
            <a:endParaRPr lang="en-US" sz="1750" dirty="0"/>
          </a:p>
        </p:txBody>
      </p:sp>
      <p:sp>
        <p:nvSpPr>
          <p:cNvPr id="23" name="Text 21"/>
          <p:cNvSpPr/>
          <p:nvPr/>
        </p:nvSpPr>
        <p:spPr>
          <a:xfrm>
            <a:off x="10802779" y="5164812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Medium</a:t>
            </a:r>
            <a:endParaRPr lang="en-US" sz="1750" dirty="0"/>
          </a:p>
        </p:txBody>
      </p:sp>
      <p:sp>
        <p:nvSpPr>
          <p:cNvPr id="24" name="Shape 22"/>
          <p:cNvSpPr/>
          <p:nvPr/>
        </p:nvSpPr>
        <p:spPr>
          <a:xfrm>
            <a:off x="801410" y="5671423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5" name="Text 23"/>
          <p:cNvSpPr/>
          <p:nvPr/>
        </p:nvSpPr>
        <p:spPr>
          <a:xfrm>
            <a:off x="1028462" y="5815132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Cost Control</a:t>
            </a:r>
            <a:endParaRPr lang="en-US" sz="1750" dirty="0"/>
          </a:p>
        </p:txBody>
      </p:sp>
      <p:sp>
        <p:nvSpPr>
          <p:cNvPr id="26" name="Text 24"/>
          <p:cNvSpPr/>
          <p:nvPr/>
        </p:nvSpPr>
        <p:spPr>
          <a:xfrm>
            <a:off x="4289108" y="5815132"/>
            <a:ext cx="27955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Low</a:t>
            </a:r>
            <a:endParaRPr lang="en-US" sz="1750" dirty="0"/>
          </a:p>
        </p:txBody>
      </p:sp>
      <p:sp>
        <p:nvSpPr>
          <p:cNvPr id="27" name="Text 25"/>
          <p:cNvSpPr/>
          <p:nvPr/>
        </p:nvSpPr>
        <p:spPr>
          <a:xfrm>
            <a:off x="7545943" y="5815132"/>
            <a:ext cx="27955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Medium</a:t>
            </a:r>
            <a:endParaRPr lang="en-US" sz="1750" dirty="0"/>
          </a:p>
        </p:txBody>
      </p:sp>
      <p:sp>
        <p:nvSpPr>
          <p:cNvPr id="28" name="Text 26"/>
          <p:cNvSpPr/>
          <p:nvPr/>
        </p:nvSpPr>
        <p:spPr>
          <a:xfrm>
            <a:off x="10802779" y="5815132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High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217182"/>
            <a:ext cx="735544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Strategic Recommendations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379589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Playfair Display Light" pitchFamily="34" charset="0"/>
                <a:ea typeface="Playfair Display Light" pitchFamily="34" charset="-122"/>
                <a:cs typeface="Playfair Display Light" pitchFamily="34" charset="-120"/>
              </a:rPr>
              <a:t>01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734633"/>
            <a:ext cx="4196358" cy="30480"/>
          </a:xfrm>
          <a:prstGeom prst="rect">
            <a:avLst/>
          </a:prstGeom>
          <a:solidFill>
            <a:srgbClr val="101014"/>
          </a:solidFill>
          <a:ln/>
        </p:spPr>
      </p:sp>
      <p:sp>
        <p:nvSpPr>
          <p:cNvPr id="5" name="Text 3"/>
          <p:cNvSpPr/>
          <p:nvPr/>
        </p:nvSpPr>
        <p:spPr>
          <a:xfrm>
            <a:off x="793790" y="3908941"/>
            <a:ext cx="4196358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Customer Diversification Strategy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4753689"/>
            <a:ext cx="419635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Reduce dependency on top customers and mitigate revenue risk through new customer acquisition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5216962" y="3379589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Playfair Display Light" pitchFamily="34" charset="0"/>
                <a:ea typeface="Playfair Display Light" pitchFamily="34" charset="-122"/>
                <a:cs typeface="Playfair Display Light" pitchFamily="34" charset="-120"/>
              </a:rPr>
              <a:t>02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5216962" y="3734633"/>
            <a:ext cx="4196358" cy="30480"/>
          </a:xfrm>
          <a:prstGeom prst="rect">
            <a:avLst/>
          </a:prstGeom>
          <a:solidFill>
            <a:srgbClr val="101014"/>
          </a:solidFill>
          <a:ln/>
        </p:spPr>
      </p:sp>
      <p:sp>
        <p:nvSpPr>
          <p:cNvPr id="9" name="Text 7"/>
          <p:cNvSpPr/>
          <p:nvPr/>
        </p:nvSpPr>
        <p:spPr>
          <a:xfrm>
            <a:off x="5216962" y="3908941"/>
            <a:ext cx="407265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Comprehensive Pricing Review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216962" y="4399359"/>
            <a:ext cx="419635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Conduct value engineering to improve profit margins and competitive positioning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9640133" y="3379589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Playfair Display Light" pitchFamily="34" charset="0"/>
                <a:ea typeface="Playfair Display Light" pitchFamily="34" charset="-122"/>
                <a:cs typeface="Playfair Display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9640133" y="3734633"/>
            <a:ext cx="4196358" cy="30480"/>
          </a:xfrm>
          <a:prstGeom prst="rect">
            <a:avLst/>
          </a:prstGeom>
          <a:solidFill>
            <a:srgbClr val="101014"/>
          </a:solidFill>
          <a:ln/>
        </p:spPr>
      </p:sp>
      <p:sp>
        <p:nvSpPr>
          <p:cNvPr id="13" name="Text 11"/>
          <p:cNvSpPr/>
          <p:nvPr/>
        </p:nvSpPr>
        <p:spPr>
          <a:xfrm>
            <a:off x="9640133" y="3908941"/>
            <a:ext cx="367819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Digital Analytics Investment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9640133" y="4399359"/>
            <a:ext cx="419635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Enhance decision-making and operational efficiency through automation and analytics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1279" y="560308"/>
            <a:ext cx="6116479" cy="6349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00"/>
              </a:lnSpc>
              <a:buNone/>
            </a:pPr>
            <a:r>
              <a:rPr lang="en-US" sz="400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Implementation Roadmap</a:t>
            </a:r>
            <a:endParaRPr lang="en-US" sz="4000" dirty="0"/>
          </a:p>
        </p:txBody>
      </p:sp>
      <p:sp>
        <p:nvSpPr>
          <p:cNvPr id="3" name="Shape 1"/>
          <p:cNvSpPr/>
          <p:nvPr/>
        </p:nvSpPr>
        <p:spPr>
          <a:xfrm>
            <a:off x="7303770" y="1601629"/>
            <a:ext cx="22860" cy="6067663"/>
          </a:xfrm>
          <a:prstGeom prst="roundRect">
            <a:avLst>
              <a:gd name="adj" fmla="val 133358"/>
            </a:avLst>
          </a:prstGeom>
          <a:solidFill>
            <a:srgbClr val="C6C6D2"/>
          </a:solidFill>
          <a:ln/>
        </p:spPr>
      </p:sp>
      <p:sp>
        <p:nvSpPr>
          <p:cNvPr id="4" name="Shape 2"/>
          <p:cNvSpPr/>
          <p:nvPr/>
        </p:nvSpPr>
        <p:spPr>
          <a:xfrm>
            <a:off x="6499860" y="1818799"/>
            <a:ext cx="609600" cy="22860"/>
          </a:xfrm>
          <a:prstGeom prst="roundRect">
            <a:avLst>
              <a:gd name="adj" fmla="val 133358"/>
            </a:avLst>
          </a:prstGeom>
          <a:solidFill>
            <a:srgbClr val="C6C6D2"/>
          </a:solidFill>
          <a:ln/>
        </p:spPr>
      </p:sp>
      <p:sp>
        <p:nvSpPr>
          <p:cNvPr id="5" name="Shape 3"/>
          <p:cNvSpPr/>
          <p:nvPr/>
        </p:nvSpPr>
        <p:spPr>
          <a:xfrm>
            <a:off x="7086600" y="1601629"/>
            <a:ext cx="457200" cy="457200"/>
          </a:xfrm>
          <a:prstGeom prst="roundRect">
            <a:avLst>
              <a:gd name="adj" fmla="val 6668"/>
            </a:avLst>
          </a:prstGeom>
          <a:solidFill>
            <a:srgbClr val="E0E0EC"/>
          </a:solidFill>
          <a:ln/>
        </p:spPr>
      </p:sp>
      <p:sp>
        <p:nvSpPr>
          <p:cNvPr id="6" name="Text 4"/>
          <p:cNvSpPr/>
          <p:nvPr/>
        </p:nvSpPr>
        <p:spPr>
          <a:xfrm>
            <a:off x="7162800" y="1639729"/>
            <a:ext cx="304800" cy="3810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1</a:t>
            </a:r>
            <a:endParaRPr lang="en-US" sz="2400" dirty="0"/>
          </a:p>
        </p:txBody>
      </p:sp>
      <p:sp>
        <p:nvSpPr>
          <p:cNvPr id="7" name="Text 5"/>
          <p:cNvSpPr/>
          <p:nvPr/>
        </p:nvSpPr>
        <p:spPr>
          <a:xfrm>
            <a:off x="2311837" y="1671399"/>
            <a:ext cx="3987284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3 Months: Pricing Strategy Review</a:t>
            </a:r>
            <a:endParaRPr lang="en-US" sz="2000" dirty="0"/>
          </a:p>
        </p:txBody>
      </p:sp>
      <p:sp>
        <p:nvSpPr>
          <p:cNvPr id="8" name="Text 6"/>
          <p:cNvSpPr/>
          <p:nvPr/>
        </p:nvSpPr>
        <p:spPr>
          <a:xfrm>
            <a:off x="711279" y="2110859"/>
            <a:ext cx="5587841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Target: &gt;12% profit margin improvement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7520940" y="3037999"/>
            <a:ext cx="609600" cy="22860"/>
          </a:xfrm>
          <a:prstGeom prst="roundRect">
            <a:avLst>
              <a:gd name="adj" fmla="val 133358"/>
            </a:avLst>
          </a:prstGeom>
          <a:solidFill>
            <a:srgbClr val="C6C6D2"/>
          </a:solidFill>
          <a:ln/>
        </p:spPr>
      </p:sp>
      <p:sp>
        <p:nvSpPr>
          <p:cNvPr id="10" name="Shape 8"/>
          <p:cNvSpPr/>
          <p:nvPr/>
        </p:nvSpPr>
        <p:spPr>
          <a:xfrm>
            <a:off x="7086600" y="2820829"/>
            <a:ext cx="457200" cy="457200"/>
          </a:xfrm>
          <a:prstGeom prst="roundRect">
            <a:avLst>
              <a:gd name="adj" fmla="val 6668"/>
            </a:avLst>
          </a:prstGeom>
          <a:solidFill>
            <a:srgbClr val="E0E0EC"/>
          </a:solidFill>
          <a:ln/>
        </p:spPr>
      </p:sp>
      <p:sp>
        <p:nvSpPr>
          <p:cNvPr id="11" name="Text 9"/>
          <p:cNvSpPr/>
          <p:nvPr/>
        </p:nvSpPr>
        <p:spPr>
          <a:xfrm>
            <a:off x="7162800" y="2858929"/>
            <a:ext cx="304800" cy="3810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2</a:t>
            </a:r>
            <a:endParaRPr lang="en-US" sz="2400" dirty="0"/>
          </a:p>
        </p:txBody>
      </p:sp>
      <p:sp>
        <p:nvSpPr>
          <p:cNvPr id="12" name="Text 10"/>
          <p:cNvSpPr/>
          <p:nvPr/>
        </p:nvSpPr>
        <p:spPr>
          <a:xfrm>
            <a:off x="8331279" y="2890599"/>
            <a:ext cx="421374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4 Months: Cost Management System</a:t>
            </a:r>
            <a:endParaRPr lang="en-US" sz="2000" dirty="0"/>
          </a:p>
        </p:txBody>
      </p:sp>
      <p:sp>
        <p:nvSpPr>
          <p:cNvPr id="13" name="Text 11"/>
          <p:cNvSpPr/>
          <p:nvPr/>
        </p:nvSpPr>
        <p:spPr>
          <a:xfrm>
            <a:off x="8331279" y="3330059"/>
            <a:ext cx="5587841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Target: &lt;2% cost variance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6499860" y="4088963"/>
            <a:ext cx="609600" cy="22860"/>
          </a:xfrm>
          <a:prstGeom prst="roundRect">
            <a:avLst>
              <a:gd name="adj" fmla="val 133358"/>
            </a:avLst>
          </a:prstGeom>
          <a:solidFill>
            <a:srgbClr val="C6C6D2"/>
          </a:solidFill>
          <a:ln/>
        </p:spPr>
      </p:sp>
      <p:sp>
        <p:nvSpPr>
          <p:cNvPr id="15" name="Shape 13"/>
          <p:cNvSpPr/>
          <p:nvPr/>
        </p:nvSpPr>
        <p:spPr>
          <a:xfrm>
            <a:off x="7086600" y="3871793"/>
            <a:ext cx="457200" cy="457200"/>
          </a:xfrm>
          <a:prstGeom prst="roundRect">
            <a:avLst>
              <a:gd name="adj" fmla="val 6668"/>
            </a:avLst>
          </a:prstGeom>
          <a:solidFill>
            <a:srgbClr val="E0E0EC"/>
          </a:solidFill>
          <a:ln/>
        </p:spPr>
      </p:sp>
      <p:sp>
        <p:nvSpPr>
          <p:cNvPr id="16" name="Text 14"/>
          <p:cNvSpPr/>
          <p:nvPr/>
        </p:nvSpPr>
        <p:spPr>
          <a:xfrm>
            <a:off x="7162800" y="3909893"/>
            <a:ext cx="304800" cy="3810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3</a:t>
            </a:r>
            <a:endParaRPr lang="en-US" sz="2400" dirty="0"/>
          </a:p>
        </p:txBody>
      </p:sp>
      <p:sp>
        <p:nvSpPr>
          <p:cNvPr id="17" name="Text 15"/>
          <p:cNvSpPr/>
          <p:nvPr/>
        </p:nvSpPr>
        <p:spPr>
          <a:xfrm>
            <a:off x="2123242" y="3941564"/>
            <a:ext cx="4175879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6 Months: Customer Diversification</a:t>
            </a:r>
            <a:endParaRPr lang="en-US" sz="2000" dirty="0"/>
          </a:p>
        </p:txBody>
      </p:sp>
      <p:sp>
        <p:nvSpPr>
          <p:cNvPr id="18" name="Text 16"/>
          <p:cNvSpPr/>
          <p:nvPr/>
        </p:nvSpPr>
        <p:spPr>
          <a:xfrm>
            <a:off x="711279" y="4381024"/>
            <a:ext cx="5587841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Target: 20% new customer revenue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7520940" y="5139928"/>
            <a:ext cx="609600" cy="22860"/>
          </a:xfrm>
          <a:prstGeom prst="roundRect">
            <a:avLst>
              <a:gd name="adj" fmla="val 133358"/>
            </a:avLst>
          </a:prstGeom>
          <a:solidFill>
            <a:srgbClr val="C6C6D2"/>
          </a:solidFill>
          <a:ln/>
        </p:spPr>
      </p:sp>
      <p:sp>
        <p:nvSpPr>
          <p:cNvPr id="20" name="Shape 18"/>
          <p:cNvSpPr/>
          <p:nvPr/>
        </p:nvSpPr>
        <p:spPr>
          <a:xfrm>
            <a:off x="7086600" y="4922758"/>
            <a:ext cx="457200" cy="457200"/>
          </a:xfrm>
          <a:prstGeom prst="roundRect">
            <a:avLst>
              <a:gd name="adj" fmla="val 6668"/>
            </a:avLst>
          </a:prstGeom>
          <a:solidFill>
            <a:srgbClr val="E0E0EC"/>
          </a:solidFill>
          <a:ln/>
        </p:spPr>
      </p:sp>
      <p:sp>
        <p:nvSpPr>
          <p:cNvPr id="21" name="Text 19"/>
          <p:cNvSpPr/>
          <p:nvPr/>
        </p:nvSpPr>
        <p:spPr>
          <a:xfrm>
            <a:off x="7162800" y="4960858"/>
            <a:ext cx="304800" cy="3810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4</a:t>
            </a:r>
            <a:endParaRPr lang="en-US" sz="2400" dirty="0"/>
          </a:p>
        </p:txBody>
      </p:sp>
      <p:sp>
        <p:nvSpPr>
          <p:cNvPr id="22" name="Text 20"/>
          <p:cNvSpPr/>
          <p:nvPr/>
        </p:nvSpPr>
        <p:spPr>
          <a:xfrm>
            <a:off x="8331279" y="4992529"/>
            <a:ext cx="3931920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9 Months: Operational Excellence</a:t>
            </a:r>
            <a:endParaRPr lang="en-US" sz="2000" dirty="0"/>
          </a:p>
        </p:txBody>
      </p:sp>
      <p:sp>
        <p:nvSpPr>
          <p:cNvPr id="23" name="Text 21"/>
          <p:cNvSpPr/>
          <p:nvPr/>
        </p:nvSpPr>
        <p:spPr>
          <a:xfrm>
            <a:off x="8331279" y="5431988"/>
            <a:ext cx="5587841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Target: 105% overall efficiency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6499860" y="6190893"/>
            <a:ext cx="609600" cy="22860"/>
          </a:xfrm>
          <a:prstGeom prst="roundRect">
            <a:avLst>
              <a:gd name="adj" fmla="val 133358"/>
            </a:avLst>
          </a:prstGeom>
          <a:solidFill>
            <a:srgbClr val="C6C6D2"/>
          </a:solidFill>
          <a:ln/>
        </p:spPr>
      </p:sp>
      <p:sp>
        <p:nvSpPr>
          <p:cNvPr id="25" name="Shape 23"/>
          <p:cNvSpPr/>
          <p:nvPr/>
        </p:nvSpPr>
        <p:spPr>
          <a:xfrm>
            <a:off x="7086600" y="5973723"/>
            <a:ext cx="457200" cy="457200"/>
          </a:xfrm>
          <a:prstGeom prst="roundRect">
            <a:avLst>
              <a:gd name="adj" fmla="val 6668"/>
            </a:avLst>
          </a:prstGeom>
          <a:solidFill>
            <a:srgbClr val="E0E0EC"/>
          </a:solidFill>
          <a:ln/>
        </p:spPr>
      </p:sp>
      <p:sp>
        <p:nvSpPr>
          <p:cNvPr id="26" name="Text 24"/>
          <p:cNvSpPr/>
          <p:nvPr/>
        </p:nvSpPr>
        <p:spPr>
          <a:xfrm>
            <a:off x="7162800" y="6011823"/>
            <a:ext cx="304800" cy="3810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5</a:t>
            </a:r>
            <a:endParaRPr lang="en-US" sz="2400" dirty="0"/>
          </a:p>
        </p:txBody>
      </p:sp>
      <p:sp>
        <p:nvSpPr>
          <p:cNvPr id="27" name="Text 25"/>
          <p:cNvSpPr/>
          <p:nvPr/>
        </p:nvSpPr>
        <p:spPr>
          <a:xfrm>
            <a:off x="1965246" y="6043493"/>
            <a:ext cx="433387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12 Months: Digital Analytics Platform</a:t>
            </a:r>
            <a:endParaRPr lang="en-US" sz="2000" dirty="0"/>
          </a:p>
        </p:txBody>
      </p:sp>
      <p:sp>
        <p:nvSpPr>
          <p:cNvPr id="28" name="Text 26"/>
          <p:cNvSpPr/>
          <p:nvPr/>
        </p:nvSpPr>
        <p:spPr>
          <a:xfrm>
            <a:off x="711279" y="6482953"/>
            <a:ext cx="5587841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Target: Real-time dashboards</a:t>
            </a:r>
            <a:endParaRPr lang="en-US" sz="16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2025-09-28T16:25:34Z</dcterms:created>
  <dcterms:modified xsi:type="dcterms:W3CDTF">2025-09-28T16:25:34Z</dcterms:modified>
</cp:coreProperties>
</file>